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60" r:id="rId6"/>
    <p:sldId id="474" r:id="rId7"/>
    <p:sldId id="462" r:id="rId8"/>
    <p:sldId id="467" r:id="rId9"/>
    <p:sldId id="468"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87" autoAdjust="0"/>
    <p:restoredTop sz="95921"/>
  </p:normalViewPr>
  <p:slideViewPr>
    <p:cSldViewPr snapToGrid="0">
      <p:cViewPr varScale="1">
        <p:scale>
          <a:sx n="111" d="100"/>
          <a:sy n="111" d="100"/>
        </p:scale>
        <p:origin x="224" y="28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87.641499999999994</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[工作簿1.xlsx]svm!$A$2:$A$5</c:f>
              <c:strCache>
                <c:ptCount val="4"/>
                <c:pt idx="0">
                  <c:v>Recall</c:v>
                </c:pt>
                <c:pt idx="1">
                  <c:v>Precision</c:v>
                </c:pt>
                <c:pt idx="2">
                  <c:v>F1-Score</c:v>
                </c:pt>
                <c:pt idx="3">
                  <c:v>Accuracy</c:v>
                </c:pt>
              </c:strCache>
            </c:strRef>
          </c:cat>
          <c:val>
            <c:numRef>
              <c:f>[工作簿1.xlsx]svm!$B$2:$B$5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0-4E01-694F-9004-3D9A94FB079B}"/>
            </c:ext>
          </c:extLst>
        </c:ser>
        <c:ser>
          <c:idx val="1"/>
          <c:order val="1"/>
          <c:tx>
            <c:strRef>
              <c:f>[工作簿1.xlsx]svm!$C$1</c:f>
              <c:strCache>
                <c:ptCount val="1"/>
                <c:pt idx="0">
                  <c:v>Base+cross-features</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[工作簿1.xlsx]svm!$C$2:$C$5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1-4E01-694F-9004-3D9A94FB079B}"/>
            </c:ext>
          </c:extLst>
        </c:ser>
        <c:ser>
          <c:idx val="2"/>
          <c:order val="2"/>
          <c:tx>
            <c:strRef>
              <c:f>[工作簿1.xlsx]svm!$D$1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[工作簿1.xlsx]svm!$D$2:$D$5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2-4E01-694F-9004-3D9A94FB079B}"/>
            </c:ext>
          </c:extLst>
        </c:ser>
        <c:ser>
          <c:idx val="3"/>
          <c:order val="3"/>
          <c:tx>
            <c:strRef>
              <c:f>[工作簿1.xlsx]svm!$E$1</c:f>
              <c:strCache>
                <c:ptCount val="1"/>
                <c:pt idx="0">
                  <c:v>Base+special-feature+cross-features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[工作簿1.xlsx]svm!$E$2:$E$5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3-4E01-694F-9004-3D9A94FB079B}"/>
            </c:ext>
          </c:extLst>
        </c:ser>
        <c:dLbls>
          <c:dLblPos val="t"/>
          <c:showLegendKey val="0"/>
          <c:showVal val="1"/>
          <c:showCatName val="0"/>
          <c:showSerName val="0"/>
          <c:showPercent val="0"/>
          <c:showBubbleSize val="0"/>
        </c:dLbls>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914920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AU"/>
              <a:t>SVM&amp;Three data set</a:t>
            </a:r>
          </a:p>
        </c:rich>
      </c:tx>
      <c:overlay val="0"/>
      <c:spPr>
        <a:noFill/>
        <a:ln>
          <a:noFill/>
        </a:ln>
        <a:effectLst/>
      </c:spPr>
      <c:txPr>
        <a:bodyPr rot="0" spcFirstLastPara="0" vertOverflow="ellipsis" vert="horz" wrap="square" anchor="ctr" anchorCtr="1"/>
        <a:lstStyle/>
        <a:p>
          <a:pPr defTabSz="914400">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5.8739783812285798E-2"/>
          <c:y val="0.13106336981489"/>
          <c:w val="0.88180859477985796"/>
          <c:h val="0.59848669098770402"/>
        </c:manualLayout>
      </c:layout>
      <c:lineChart>
        <c:grouping val="standard"/>
        <c:varyColors val="0"/>
        <c:ser>
          <c:idx val="0"/>
          <c:order val="0"/>
          <c:tx>
            <c:strRef>
              <c:f>[工作簿1.xlsx]svm!$B$1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[工作簿1.xlsx]svm!$A$2:$A$6</c:f>
              <c:strCache>
                <c:ptCount val="5"/>
                <c:pt idx="0">
                  <c:v>Accuracy</c:v>
                </c:pt>
                <c:pt idx="1">
                  <c:v>Recall</c:v>
                </c:pt>
                <c:pt idx="2">
                  <c:v>Precision</c:v>
                </c:pt>
                <c:pt idx="3">
                  <c:v>F1-Score</c:v>
                </c:pt>
              </c:strCache>
            </c:strRef>
          </c:cat>
          <c:val>
            <c:numRef>
              <c:f>[工作簿1.xlsx]svm!$B$2:$B$6</c:f>
              <c:numCache>
                <c:formatCode>General</c:formatCode>
                <c:ptCount val="5"/>
                <c:pt idx="0">
                  <c:v>0.62107000000000001</c:v>
                </c:pt>
                <c:pt idx="1">
                  <c:v>0.48560799999999998</c:v>
                </c:pt>
                <c:pt idx="2">
                  <c:v>1</c:v>
                </c:pt>
                <c:pt idx="3">
                  <c:v>0.65375000000000005</c:v>
                </c:pt>
              </c:numCache>
            </c:numRef>
          </c:val>
          <c:smooth val="0"/>
          <c:extLst>
            <c:ext xmlns:c16="http://schemas.microsoft.com/office/drawing/2014/chart" uri="{C3380CC4-5D6E-409C-BE32-E72D297353CC}">
              <c16:uniqueId val="{00000000-137C-9748-BFCD-748D990EF615}"/>
            </c:ext>
          </c:extLst>
        </c:ser>
        <c:ser>
          <c:idx val="1"/>
          <c:order val="1"/>
          <c:tx>
            <c:strRef>
              <c:f>[工作簿1.xlsx]svm!$C$1</c:f>
              <c:strCache>
                <c:ptCount val="1"/>
                <c:pt idx="0">
                  <c:v>Base+cross-features</c:v>
                </c:pt>
              </c:strCache>
            </c:strRef>
          </c:tx>
          <c:spPr>
            <a:ln w="19050" cap="rnd">
              <a:solidFill>
                <a:srgbClr val="92D05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[工作簿1.xlsx]svm!$A$2:$A$6</c:f>
              <c:strCache>
                <c:ptCount val="5"/>
                <c:pt idx="0">
                  <c:v>Accuracy</c:v>
                </c:pt>
                <c:pt idx="1">
                  <c:v>Recall</c:v>
                </c:pt>
                <c:pt idx="2">
                  <c:v>Precision</c:v>
                </c:pt>
                <c:pt idx="3">
                  <c:v>F1-Score</c:v>
                </c:pt>
              </c:strCache>
            </c:strRef>
          </c:cat>
          <c:val>
            <c:numRef>
              <c:f>[工作簿1.xlsx]svm!$C$2:$C$6</c:f>
              <c:numCache>
                <c:formatCode>General</c:formatCode>
                <c:ptCount val="5"/>
                <c:pt idx="0">
                  <c:v>0.62107000000000001</c:v>
                </c:pt>
                <c:pt idx="1">
                  <c:v>0.48560799999999998</c:v>
                </c:pt>
                <c:pt idx="2">
                  <c:v>1</c:v>
                </c:pt>
                <c:pt idx="3">
                  <c:v>0.65375000000000005</c:v>
                </c:pt>
              </c:numCache>
            </c:numRef>
          </c:val>
          <c:smooth val="0"/>
          <c:extLst>
            <c:ext xmlns:c16="http://schemas.microsoft.com/office/drawing/2014/chart" uri="{C3380CC4-5D6E-409C-BE32-E72D297353CC}">
              <c16:uniqueId val="{00000001-137C-9748-BFCD-748D990EF615}"/>
            </c:ext>
          </c:extLst>
        </c:ser>
        <c:ser>
          <c:idx val="2"/>
          <c:order val="2"/>
          <c:tx>
            <c:strRef>
              <c:f>[工作簿1.xlsx]svm!$D$1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[工作簿1.xlsx]svm!$A$2:$A$6</c:f>
              <c:strCache>
                <c:ptCount val="5"/>
                <c:pt idx="0">
                  <c:v>Accuracy</c:v>
                </c:pt>
                <c:pt idx="1">
                  <c:v>Recall</c:v>
                </c:pt>
                <c:pt idx="2">
                  <c:v>Precision</c:v>
                </c:pt>
                <c:pt idx="3">
                  <c:v>F1-Score</c:v>
                </c:pt>
              </c:strCache>
            </c:strRef>
          </c:cat>
          <c:val>
            <c:numRef>
              <c:f>[工作簿1.xlsx]svm!$D$2:$D$6</c:f>
              <c:numCache>
                <c:formatCode>General</c:formatCode>
                <c:ptCount val="5"/>
                <c:pt idx="0">
                  <c:v>0.62107000000000001</c:v>
                </c:pt>
                <c:pt idx="1">
                  <c:v>0.48560799999999998</c:v>
                </c:pt>
                <c:pt idx="2">
                  <c:v>1</c:v>
                </c:pt>
                <c:pt idx="3">
                  <c:v>0.65375000000000005</c:v>
                </c:pt>
              </c:numCache>
            </c:numRef>
          </c:val>
          <c:smooth val="0"/>
          <c:extLst>
            <c:ext xmlns:c16="http://schemas.microsoft.com/office/drawing/2014/chart" uri="{C3380CC4-5D6E-409C-BE32-E72D297353CC}">
              <c16:uniqueId val="{00000002-137C-9748-BFCD-748D990EF615}"/>
            </c:ext>
          </c:extLst>
        </c:ser>
        <c:ser>
          <c:idx val="3"/>
          <c:order val="3"/>
          <c:tx>
            <c:strRef>
              <c:f>[工作簿1.xlsx]svm!$E$1</c:f>
              <c:strCache>
                <c:ptCount val="1"/>
                <c:pt idx="0">
                  <c:v>Base+special-feature+cross-features</c:v>
                </c:pt>
              </c:strCache>
            </c:strRef>
          </c:tx>
          <c:spPr>
            <a:ln w="19050" cap="rnd" cmpd="sng">
              <a:solidFill>
                <a:srgbClr val="FF0000"/>
              </a:solidFill>
              <a:prstDash val="solid"/>
              <a:round/>
            </a:ln>
            <a:effectLst>
              <a:outerShdw blurRad="57150" dist="19050" dir="5400000" algn="ctr" rotWithShape="0">
                <a:srgbClr val="000000">
                  <a:alpha val="63000"/>
                </a:srgbClr>
              </a:outerShdw>
            </a:effectLst>
          </c:spPr>
          <c:marker>
            <c:symbol val="none"/>
          </c:marker>
          <c:dPt>
            <c:idx val="2"/>
            <c:marker>
              <c:symbol val="none"/>
            </c:marker>
            <c:bubble3D val="0"/>
            <c:spPr>
              <a:ln w="12700" cap="rnd" cmpd="sng">
                <a:solidFill>
                  <a:srgbClr val="FF0000"/>
                </a:solidFill>
                <a:prstDash val="solid"/>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137C-9748-BFCD-748D990EF615}"/>
              </c:ext>
            </c:extLst>
          </c:dPt>
          <c:dPt>
            <c:idx val="3"/>
            <c:marker>
              <c:symbol val="none"/>
            </c:marker>
            <c:bubble3D val="0"/>
            <c:spPr>
              <a:ln w="12700" cap="rnd" cmpd="sng">
                <a:solidFill>
                  <a:srgbClr val="FF0000"/>
                </a:solidFill>
                <a:prstDash val="solid"/>
                <a:round/>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137C-9748-BFCD-748D990EF615}"/>
              </c:ext>
            </c:extLst>
          </c:dPt>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[工作簿1.xlsx]svm!$A$2:$A$6</c:f>
              <c:strCache>
                <c:ptCount val="5"/>
                <c:pt idx="0">
                  <c:v>Accuracy</c:v>
                </c:pt>
                <c:pt idx="1">
                  <c:v>Recall</c:v>
                </c:pt>
                <c:pt idx="2">
                  <c:v>Precision</c:v>
                </c:pt>
                <c:pt idx="3">
                  <c:v>F1-Score</c:v>
                </c:pt>
              </c:strCache>
            </c:strRef>
          </c:cat>
          <c:val>
            <c:numRef>
              <c:f>[工作簿1.xlsx]svm!$E$2:$E$6</c:f>
              <c:numCache>
                <c:formatCode>General</c:formatCode>
                <c:ptCount val="5"/>
                <c:pt idx="0">
                  <c:v>0.62107000000000001</c:v>
                </c:pt>
                <c:pt idx="1">
                  <c:v>0.48560799999999998</c:v>
                </c:pt>
                <c:pt idx="2">
                  <c:v>1</c:v>
                </c:pt>
                <c:pt idx="3">
                  <c:v>0.65375000000000005</c:v>
                </c:pt>
              </c:numCache>
            </c:numRef>
          </c:val>
          <c:smooth val="0"/>
          <c:extLst>
            <c:ext xmlns:c16="http://schemas.microsoft.com/office/drawing/2014/chart" uri="{C3380CC4-5D6E-409C-BE32-E72D297353CC}">
              <c16:uniqueId val="{00000007-137C-9748-BFCD-748D990EF615}"/>
            </c:ext>
          </c:extLst>
        </c:ser>
        <c:dLbls>
          <c:showLegendKey val="0"/>
          <c:showVal val="1"/>
          <c:showCatName val="0"/>
          <c:showSerName val="0"/>
          <c:showPercent val="0"/>
          <c:showBubbleSize val="0"/>
        </c:dLbls>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0"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en-US"/>
          </a:p>
        </c:txPr>
        <c:crossAx val="491492003"/>
        <c:crosses val="autoZero"/>
        <c:crossBetween val="between"/>
      </c:valAx>
      <c:spPr>
        <a:noFill/>
        <a:ln>
          <a:noFill/>
        </a:ln>
        <a:effectLst/>
      </c:spPr>
    </c:plotArea>
    <c:legend>
      <c:legendPos val="b"/>
      <c:layout>
        <c:manualLayout>
          <c:xMode val="edge"/>
          <c:yMode val="edge"/>
          <c:x val="0.15370419193250701"/>
          <c:y val="0.76678827185515497"/>
          <c:w val="0.51977326654363298"/>
          <c:h val="0.22605053371166101"/>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[工作簿1.xlsx]Random!$B$2:$B$5</c:f>
              <c:numCache>
                <c:formatCode>General</c:formatCode>
                <c:ptCount val="4"/>
                <c:pt idx="0">
                  <c:v>0.80539700000000003</c:v>
                </c:pt>
                <c:pt idx="1">
                  <c:v>0.86170210000000003</c:v>
                </c:pt>
                <c:pt idx="2">
                  <c:v>0.83259899999999998</c:v>
                </c:pt>
                <c:pt idx="3">
                  <c:v>0.83173399999999997</c:v>
                </c:pt>
              </c:numCache>
            </c:numRef>
          </c:val>
          <c:smooth val="0"/>
          <c:extLst>
            <c:ext xmlns:c16="http://schemas.microsoft.com/office/drawing/2014/chart" uri="{C3380CC4-5D6E-409C-BE32-E72D297353CC}">
              <c16:uniqueId val="{00000000-8734-B843-9967-52CE4AF0ADE6}"/>
            </c:ext>
          </c:extLst>
        </c:ser>
        <c:ser>
          <c:idx val="1"/>
          <c:order val="1"/>
          <c:tx>
            <c:strRef>
              <c:f>[工作簿1.xlsx]Random!$C$1</c:f>
              <c:strCache>
                <c:ptCount val="1"/>
                <c:pt idx="0">
                  <c:v>Base+cross-features</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[工作簿1.xlsx]Random!$C$2:$C$5</c:f>
              <c:numCache>
                <c:formatCode>General</c:formatCode>
                <c:ptCount val="4"/>
                <c:pt idx="0">
                  <c:v>0.78381999999999996</c:v>
                </c:pt>
                <c:pt idx="1">
                  <c:v>0.85410299999999995</c:v>
                </c:pt>
                <c:pt idx="2">
                  <c:v>0.81745449999999997</c:v>
                </c:pt>
                <c:pt idx="3">
                  <c:v>0.81476000000000004</c:v>
                </c:pt>
              </c:numCache>
            </c:numRef>
          </c:val>
          <c:smooth val="0"/>
          <c:extLst>
            <c:ext xmlns:c16="http://schemas.microsoft.com/office/drawing/2014/chart" uri="{C3380CC4-5D6E-409C-BE32-E72D297353CC}">
              <c16:uniqueId val="{00000001-8734-B843-9967-52CE4AF0ADE6}"/>
            </c:ext>
          </c:extLst>
        </c:ser>
        <c:ser>
          <c:idx val="2"/>
          <c:order val="2"/>
          <c:tx>
            <c:strRef>
              <c:f>[工作簿1.xlsx]Random!$D$1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[工作簿1.xlsx]Random!$A$2:$A$5</c:f>
              <c:strCache>
                <c:ptCount val="4"/>
                <c:pt idx="0">
                  <c:v>Recall</c:v>
                </c:pt>
                <c:pt idx="1">
                  <c:v>Precision</c:v>
                </c:pt>
                <c:pt idx="2">
                  <c:v>F1-Score</c:v>
                </c:pt>
                <c:pt idx="3">
                  <c:v>Accuracy</c:v>
                </c:pt>
              </c:strCache>
            </c:strRef>
          </c:cat>
          <c:val>
            <c:numRef>
              <c:f>[工作簿1.xlsx]Random!$D$2:$D$5</c:f>
              <c:numCache>
                <c:formatCode>General</c:formatCode>
                <c:ptCount val="4"/>
                <c:pt idx="0">
                  <c:v>0.81626900000000002</c:v>
                </c:pt>
                <c:pt idx="1">
                  <c:v>0.88449800000000001</c:v>
                </c:pt>
                <c:pt idx="2">
                  <c:v>0.84901499999999996</c:v>
                </c:pt>
                <c:pt idx="3">
                  <c:v>0.84723400000000004</c:v>
                </c:pt>
              </c:numCache>
            </c:numRef>
          </c:val>
          <c:smooth val="0"/>
          <c:extLst>
            <c:ext xmlns:c16="http://schemas.microsoft.com/office/drawing/2014/chart" uri="{C3380CC4-5D6E-409C-BE32-E72D297353CC}">
              <c16:uniqueId val="{00000002-8734-B843-9967-52CE4AF0ADE6}"/>
            </c:ext>
          </c:extLst>
        </c:ser>
        <c:ser>
          <c:idx val="3"/>
          <c:order val="3"/>
          <c:tx>
            <c:strRef>
              <c:f>[工作簿1.xlsx]Random!$E$1</c:f>
              <c:strCache>
                <c:ptCount val="1"/>
                <c:pt idx="0">
                  <c:v>Base+special-feature+cross-features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[工作簿1.xlsx]Random!$E$2:$E$5</c:f>
              <c:numCache>
                <c:formatCode>General</c:formatCode>
                <c:ptCount val="4"/>
                <c:pt idx="0">
                  <c:v>0.81626900000000002</c:v>
                </c:pt>
                <c:pt idx="1">
                  <c:v>0.88449800000000001</c:v>
                </c:pt>
                <c:pt idx="2">
                  <c:v>0.84901499999999996</c:v>
                </c:pt>
                <c:pt idx="3">
                  <c:v>0.8472324</c:v>
                </c:pt>
              </c:numCache>
            </c:numRef>
          </c:val>
          <c:smooth val="0"/>
          <c:extLst>
            <c:ext xmlns:c16="http://schemas.microsoft.com/office/drawing/2014/chart" uri="{C3380CC4-5D6E-409C-BE32-E72D297353CC}">
              <c16:uniqueId val="{00000003-8734-B843-9967-52CE4AF0ADE6}"/>
            </c:ext>
          </c:extLst>
        </c:ser>
        <c:dLbls>
          <c:dLblPos val="b"/>
          <c:showLegendKey val="0"/>
          <c:showVal val="1"/>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min val="0.76000000000000012"/>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ltLang="zh-CN"/>
              <a:t>Evaluation Methods</a:t>
            </a:r>
          </a:p>
        </c:rich>
      </c:tx>
      <c:overlay val="0"/>
      <c:spPr>
        <a:noFill/>
        <a:ln>
          <a:noFill/>
        </a:ln>
        <a:effectLst/>
      </c:spPr>
      <c:txPr>
        <a:bodyPr rot="0" spcFirstLastPara="0" vertOverflow="ellipsis" vert="horz" wrap="square" anchor="ctr" anchorCtr="1"/>
        <a:lstStyle/>
        <a:p>
          <a:pPr defTabSz="914400">
            <a:defRPr lang="zh-CN"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8967260776134506E-2"/>
          <c:y val="0.14417462845010601"/>
          <c:w val="0.94095238095238098"/>
          <c:h val="0.49546296296296299"/>
        </c:manualLayout>
      </c:layout>
      <c:lineChart>
        <c:grouping val="standard"/>
        <c:varyColors val="0"/>
        <c:ser>
          <c:idx val="0"/>
          <c:order val="0"/>
          <c:tx>
            <c:strRef>
              <c:f>[工作簿1.xlsx]Random!$B$1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[工作簿1.xlsx]Random!$B$2:$B$6</c:f>
              <c:numCache>
                <c:formatCode>General</c:formatCode>
                <c:ptCount val="5"/>
                <c:pt idx="0">
                  <c:v>0.83173399999999997</c:v>
                </c:pt>
                <c:pt idx="1">
                  <c:v>0.80539700000000003</c:v>
                </c:pt>
                <c:pt idx="2">
                  <c:v>0.86170210000000003</c:v>
                </c:pt>
                <c:pt idx="3">
                  <c:v>0.83259899999999998</c:v>
                </c:pt>
              </c:numCache>
            </c:numRef>
          </c:val>
          <c:smooth val="0"/>
          <c:extLst>
            <c:ext xmlns:c16="http://schemas.microsoft.com/office/drawing/2014/chart" uri="{C3380CC4-5D6E-409C-BE32-E72D297353CC}">
              <c16:uniqueId val="{00000000-4EB7-AE47-9C29-250AE0BC8601}"/>
            </c:ext>
          </c:extLst>
        </c:ser>
        <c:ser>
          <c:idx val="1"/>
          <c:order val="1"/>
          <c:tx>
            <c:strRef>
              <c:f>[工作簿1.xlsx]Random!$C$1</c:f>
              <c:strCache>
                <c:ptCount val="1"/>
                <c:pt idx="0">
                  <c:v>Base+cross-features</c:v>
                </c:pt>
              </c:strCache>
            </c:strRef>
          </c:tx>
          <c:spPr>
            <a:ln w="19050" cap="rnd">
              <a:solidFill>
                <a:srgbClr val="92D05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[工作簿1.xlsx]Random!$C$2:$C$6</c:f>
              <c:numCache>
                <c:formatCode>General</c:formatCode>
                <c:ptCount val="5"/>
                <c:pt idx="0">
                  <c:v>0.81476000000000004</c:v>
                </c:pt>
                <c:pt idx="1">
                  <c:v>0.78381999999999996</c:v>
                </c:pt>
                <c:pt idx="2">
                  <c:v>0.85410299999999995</c:v>
                </c:pt>
                <c:pt idx="3">
                  <c:v>0.81745449999999997</c:v>
                </c:pt>
              </c:numCache>
            </c:numRef>
          </c:val>
          <c:smooth val="0"/>
          <c:extLst>
            <c:ext xmlns:c16="http://schemas.microsoft.com/office/drawing/2014/chart" uri="{C3380CC4-5D6E-409C-BE32-E72D297353CC}">
              <c16:uniqueId val="{00000001-4EB7-AE47-9C29-250AE0BC8601}"/>
            </c:ext>
          </c:extLst>
        </c:ser>
        <c:ser>
          <c:idx val="2"/>
          <c:order val="2"/>
          <c:tx>
            <c:strRef>
              <c:f>[工作簿1.xlsx]Random!$D$1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[工作簿1.xlsx]Random!$D$2:$D$6</c:f>
              <c:numCache>
                <c:formatCode>General</c:formatCode>
                <c:ptCount val="5"/>
                <c:pt idx="0">
                  <c:v>0.84723400000000004</c:v>
                </c:pt>
                <c:pt idx="1">
                  <c:v>0.81626900000000002</c:v>
                </c:pt>
                <c:pt idx="2">
                  <c:v>0.88449800000000001</c:v>
                </c:pt>
                <c:pt idx="3">
                  <c:v>0.84901499999999996</c:v>
                </c:pt>
              </c:numCache>
            </c:numRef>
          </c:val>
          <c:smooth val="0"/>
          <c:extLst>
            <c:ext xmlns:c16="http://schemas.microsoft.com/office/drawing/2014/chart" uri="{C3380CC4-5D6E-409C-BE32-E72D297353CC}">
              <c16:uniqueId val="{00000002-4EB7-AE47-9C29-250AE0BC8601}"/>
            </c:ext>
          </c:extLst>
        </c:ser>
        <c:ser>
          <c:idx val="3"/>
          <c:order val="3"/>
          <c:tx>
            <c:strRef>
              <c:f>[工作簿1.xlsx]Random!$E$1</c:f>
              <c:strCache>
                <c:ptCount val="1"/>
                <c:pt idx="0">
                  <c:v>Base+special-feature+cross-features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[工作簿1.xlsx]Random!$E$2:$E$6</c:f>
              <c:numCache>
                <c:formatCode>General</c:formatCode>
                <c:ptCount val="5"/>
                <c:pt idx="0">
                  <c:v>0.8472324</c:v>
                </c:pt>
                <c:pt idx="1">
                  <c:v>0.81626900000000002</c:v>
                </c:pt>
                <c:pt idx="2">
                  <c:v>0.88449800000000001</c:v>
                </c:pt>
                <c:pt idx="3">
                  <c:v>0.84901499999999996</c:v>
                </c:pt>
              </c:numCache>
            </c:numRef>
          </c:val>
          <c:smooth val="0"/>
          <c:extLst>
            <c:ext xmlns:c16="http://schemas.microsoft.com/office/drawing/2014/chart" uri="{C3380CC4-5D6E-409C-BE32-E72D297353CC}">
              <c16:uniqueId val="{00000003-4EB7-AE47-9C29-250AE0BC8601}"/>
            </c:ext>
          </c:extLst>
        </c:ser>
        <c:dLbls>
          <c:showLegendKey val="0"/>
          <c:showVal val="1"/>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0"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lt1">
                    <a:lumMod val="8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endParaRPr lang="en-US"/>
          </a:p>
        </c:txPr>
      </c:legendEntry>
      <c:legendEntry>
        <c:idx val="1"/>
        <c:txPr>
          <a:bodyPr rot="0" spcFirstLastPara="0"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endParaRPr lang="en-US"/>
          </a:p>
        </c:txPr>
      </c:legendEntry>
      <c:legendEntry>
        <c:idx val="2"/>
        <c:txPr>
          <a:bodyPr rot="0" spcFirstLastPara="0"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endParaRPr lang="en-US"/>
          </a:p>
        </c:txPr>
      </c:legendEntry>
      <c:legendEntry>
        <c:idx val="3"/>
        <c:txPr>
          <a:bodyPr rot="0" spcFirstLastPara="0"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endParaRPr lang="en-US"/>
          </a:p>
        </c:txPr>
      </c:legendEntry>
      <c:layout>
        <c:manualLayout>
          <c:xMode val="edge"/>
          <c:yMode val="edge"/>
          <c:x val="0.23116745905969399"/>
          <c:y val="0.72254901960784301"/>
          <c:w val="0.30554675118858998"/>
          <c:h val="0.27156862745097998"/>
        </c:manualLayout>
      </c:layout>
      <c:overlay val="0"/>
      <c:spPr>
        <a:noFill/>
        <a:ln>
          <a:noFill/>
        </a:ln>
        <a:effectLst/>
      </c:spPr>
      <c:txPr>
        <a:bodyPr rot="0" spcFirstLastPara="0" vertOverflow="ellipsis" vert="horz" wrap="square" anchor="ctr" anchorCtr="1"/>
        <a:lstStyle/>
        <a:p>
          <a:pPr>
            <a:defRPr lang="zh-CN" sz="8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a:ln>
      <a:noFill/>
    </a:ln>
    <a:effectLst/>
  </c:spPr>
  <c:txPr>
    <a:bodyPr/>
    <a:lstStyle/>
    <a:p>
      <a:pPr>
        <a:defRPr lang="zh-CN"/>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ln w="19050" cap="rnd">
              <a:solidFill>
                <a:schemeClr val="accent6">
                  <a:lumMod val="75000"/>
                </a:schemeClr>
              </a:solidFill>
              <a:round/>
            </a:ln>
            <a:effectLst>
              <a:outerShdw blurRad="57150" dist="19050" dir="5400000" algn="ctr" rotWithShape="0">
                <a:srgbClr val="000000">
                  <a:alpha val="63000"/>
                </a:srgbClr>
              </a:outerShdw>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23-AE48-BCF8-FB1CA9877203}"/>
                </c:ext>
              </c:extLst>
            </c:dLbl>
            <c:dLbl>
              <c:idx val="2"/>
              <c:layout>
                <c:manualLayout>
                  <c:x val="-6.7825129065562942E-2"/>
                  <c:y val="-3.32949002003583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35-6743-B155-896E7481132A}"/>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23-AE48-BCF8-FB1CA987720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8523-AE48-BCF8-FB1CA9877203}"/>
            </c:ext>
          </c:extLst>
        </c:ser>
        <c:ser>
          <c:idx val="2"/>
          <c:order val="2"/>
          <c:tx>
            <c:strRef>
              <c:f>Sheet1!$D$1</c:f>
              <c:strCache>
                <c:ptCount val="1"/>
                <c:pt idx="0">
                  <c:v>Base + cross-features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4-8523-AE48-BCF8-FB1CA9877203}"/>
            </c:ext>
          </c:extLst>
        </c:ser>
        <c:ser>
          <c:idx val="3"/>
          <c:order val="3"/>
          <c:tx>
            <c:strRef>
              <c:f>Sheet1!$E$1</c:f>
              <c:strCache>
                <c:ptCount val="1"/>
                <c:pt idx="0">
                  <c:v>Base + special-features + 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5-8523-AE48-BCF8-FB1CA9877203}"/>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5</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72424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84409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68136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65542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7"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chart" Target="../charts/chart5.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chart" Target="../charts/chart7.xml"/><Relationship Id="rId5" Type="http://schemas.openxmlformats.org/officeDocument/2006/relationships/image" Target="../media/image35.png"/><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19.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Layout" Target="../slideLayouts/slideLayout19.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494473401"/>
              </p:ext>
            </p:extLst>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3432493851"/>
              </p:ext>
            </p:extLst>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2640558775"/>
              </p:ext>
            </p:extLst>
          </p:nvPr>
        </p:nvGraphicFramePr>
        <p:xfrm>
          <a:off x="7079348" y="1841081"/>
          <a:ext cx="4814071" cy="4527061"/>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383" y="225334"/>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Support Vector Machine</a:t>
            </a:r>
          </a:p>
        </p:txBody>
      </p:sp>
      <p:grpSp>
        <p:nvGrpSpPr>
          <p:cNvPr id="3" name="Group 2"/>
          <p:cNvGrpSpPr/>
          <p:nvPr/>
        </p:nvGrpSpPr>
        <p:grpSpPr>
          <a:xfrm>
            <a:off x="373834" y="1596390"/>
            <a:ext cx="6505757" cy="1945333"/>
            <a:chOff x="5540215" y="860119"/>
            <a:chExt cx="4456408"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206299" y="860119"/>
              <a:ext cx="3790324" cy="1059024"/>
              <a:chOff x="3009762" y="4283314"/>
              <a:chExt cx="1985134" cy="1059024"/>
            </a:xfrm>
          </p:grpSpPr>
          <p:sp>
            <p:nvSpPr>
              <p:cNvPr id="6" name="TextBox 5"/>
              <p:cNvSpPr txBox="1"/>
              <p:nvPr/>
            </p:nvSpPr>
            <p:spPr>
              <a:xfrm>
                <a:off x="300976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with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3017859" y="4283314"/>
                <a:ext cx="1888661" cy="251327"/>
              </a:xfrm>
              <a:prstGeom prst="rect">
                <a:avLst/>
              </a:prstGeom>
              <a:noFill/>
            </p:spPr>
            <p:txBody>
              <a:bodyPr wrap="square" rtlCol="0">
                <a:spAutoFit/>
              </a:bodyPr>
              <a:lstStyle/>
              <a:p>
                <a:pPr lvl="0" algn="l" defTabSz="914400"/>
                <a:r>
                  <a:rPr lang="en-US" altLang="ko-KR" sz="24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graphicFrame>
        <p:nvGraphicFramePr>
          <p:cNvPr id="9" name="图表 8"/>
          <p:cNvGraphicFramePr/>
          <p:nvPr>
            <p:extLst>
              <p:ext uri="{D42A27DB-BD31-4B8C-83A1-F6EECF244321}">
                <p14:modId xmlns:p14="http://schemas.microsoft.com/office/powerpoint/2010/main" val="1749858922"/>
              </p:ext>
            </p:extLst>
          </p:nvPr>
        </p:nvGraphicFramePr>
        <p:xfrm>
          <a:off x="6633252" y="1596390"/>
          <a:ext cx="5184914" cy="436509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11"/>
          <p:cNvSpPr txBox="1"/>
          <p:nvPr/>
        </p:nvSpPr>
        <p:spPr>
          <a:xfrm>
            <a:off x="1366213" y="4344524"/>
            <a:ext cx="2487330"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373834" y="415647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a:extLst>
              <a:ext uri="{FF2B5EF4-FFF2-40B4-BE49-F238E27FC236}">
                <a16:creationId xmlns:a16="http://schemas.microsoft.com/office/drawing/2014/main" id="{3F3E6FF8-E2D0-7848-9218-21695FE3A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311" y="5061621"/>
            <a:ext cx="1395260" cy="1395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2E5BC62-23D7-AD4A-86BE-EAA04BFAD447}"/>
              </a:ext>
            </a:extLst>
          </p:cNvPr>
          <p:cNvSpPr txBox="1"/>
          <p:nvPr/>
        </p:nvSpPr>
        <p:spPr>
          <a:xfrm>
            <a:off x="1291562" y="478462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a:extLst>
              <a:ext uri="{FF2B5EF4-FFF2-40B4-BE49-F238E27FC236}">
                <a16:creationId xmlns:a16="http://schemas.microsoft.com/office/drawing/2014/main" id="{383BEF73-3B84-074A-9814-B4244D900FB1}"/>
              </a:ext>
            </a:extLst>
          </p:cNvPr>
          <p:cNvGraphicFramePr/>
          <p:nvPr>
            <p:extLst>
              <p:ext uri="{D42A27DB-BD31-4B8C-83A1-F6EECF244321}">
                <p14:modId xmlns:p14="http://schemas.microsoft.com/office/powerpoint/2010/main" val="2699373589"/>
              </p:ext>
            </p:extLst>
          </p:nvPr>
        </p:nvGraphicFramePr>
        <p:xfrm>
          <a:off x="3458016" y="7565499"/>
          <a:ext cx="4817110" cy="469963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924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4C01F15-70B1-4349-84E6-E093C41705A0}"/>
              </a:ext>
            </a:extLst>
          </p:cNvPr>
          <p:cNvSpPr txBox="1"/>
          <p:nvPr/>
        </p:nvSpPr>
        <p:spPr>
          <a:xfrm>
            <a:off x="1369950"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a:extLst>
              <a:ext uri="{FF2B5EF4-FFF2-40B4-BE49-F238E27FC236}">
                <a16:creationId xmlns:a16="http://schemas.microsoft.com/office/drawing/2014/main" id="{A7C460A0-8B67-6B44-8451-96E07B547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3138" y="4564761"/>
            <a:ext cx="1822319" cy="182231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03512" y="1379417"/>
            <a:ext cx="6446482" cy="1399004"/>
            <a:chOff x="5529030" y="860119"/>
            <a:chExt cx="4378865"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17571" y="860119"/>
              <a:ext cx="3790324" cy="1399004"/>
              <a:chOff x="2963290" y="4283314"/>
              <a:chExt cx="1985134" cy="1399004"/>
            </a:xfrm>
          </p:grpSpPr>
          <p:sp>
            <p:nvSpPr>
              <p:cNvPr id="6" name="TextBox 5"/>
              <p:cNvSpPr txBox="1"/>
              <p:nvPr/>
            </p:nvSpPr>
            <p:spPr>
              <a:xfrm>
                <a:off x="2963290"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71387"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1339864"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03512"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1369951" y="4936715"/>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03512" y="4761226"/>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aphicFrame>
        <p:nvGraphicFramePr>
          <p:cNvPr id="8" name="图表 7"/>
          <p:cNvGraphicFramePr/>
          <p:nvPr>
            <p:extLst>
              <p:ext uri="{D42A27DB-BD31-4B8C-83A1-F6EECF244321}">
                <p14:modId xmlns:p14="http://schemas.microsoft.com/office/powerpoint/2010/main" val="1616697866"/>
              </p:ext>
            </p:extLst>
          </p:nvPr>
        </p:nvGraphicFramePr>
        <p:xfrm>
          <a:off x="6046413" y="1379220"/>
          <a:ext cx="5801417" cy="4515394"/>
        </p:xfrm>
        <a:graphic>
          <a:graphicData uri="http://schemas.openxmlformats.org/drawingml/2006/chart">
            <c:chart xmlns:c="http://schemas.openxmlformats.org/drawingml/2006/chart" xmlns:r="http://schemas.openxmlformats.org/officeDocument/2006/relationships" r:id="rId4"/>
          </a:graphicData>
        </a:graphic>
      </p:graphicFrame>
      <p:grpSp>
        <p:nvGrpSpPr>
          <p:cNvPr id="15" name="组合 14"/>
          <p:cNvGrpSpPr/>
          <p:nvPr/>
        </p:nvGrpSpPr>
        <p:grpSpPr>
          <a:xfrm>
            <a:off x="354463" y="1056251"/>
            <a:ext cx="5691950" cy="5353618"/>
            <a:chOff x="2006" y="1458"/>
            <a:chExt cx="7152" cy="7002"/>
          </a:xfrm>
        </p:grpSpPr>
        <p:pic>
          <p:nvPicPr>
            <p:cNvPr id="19" name="图片 18" descr="Figure_1"/>
            <p:cNvPicPr>
              <a:picLocks noChangeAspect="1"/>
            </p:cNvPicPr>
            <p:nvPr/>
          </p:nvPicPr>
          <p:blipFill>
            <a:blip r:embed="rId5"/>
            <a:srcRect l="23459" t="14" r="-1074" b="-1317"/>
            <a:stretch>
              <a:fillRect/>
            </a:stretch>
          </p:blipFill>
          <p:spPr>
            <a:xfrm>
              <a:off x="2006" y="1458"/>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a:extLst>
              <a:ext uri="{FF2B5EF4-FFF2-40B4-BE49-F238E27FC236}">
                <a16:creationId xmlns:a16="http://schemas.microsoft.com/office/drawing/2014/main" id="{FD89228D-BE05-BC4E-8E02-7B2A2D1BF13C}"/>
              </a:ext>
            </a:extLst>
          </p:cNvPr>
          <p:cNvGraphicFramePr/>
          <p:nvPr>
            <p:extLst>
              <p:ext uri="{D42A27DB-BD31-4B8C-83A1-F6EECF244321}">
                <p14:modId xmlns:p14="http://schemas.microsoft.com/office/powerpoint/2010/main" val="1248703394"/>
              </p:ext>
            </p:extLst>
          </p:nvPr>
        </p:nvGraphicFramePr>
        <p:xfrm>
          <a:off x="3923636" y="7741139"/>
          <a:ext cx="5023485" cy="418719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5926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2"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1"/>
      <p:bldP spid="18" grpId="2"/>
      <p:bldP spid="20" grpId="1"/>
      <p:bldP spid="20" grpId="2"/>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14"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5022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474157"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011639567"/>
              </p:ext>
            </p:extLst>
          </p:nvPr>
        </p:nvGraphicFramePr>
        <p:xfrm>
          <a:off x="5709163" y="1363252"/>
          <a:ext cx="5933641" cy="5050727"/>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a:extLst>
              <a:ext uri="{FF2B5EF4-FFF2-40B4-BE49-F238E27FC236}">
                <a16:creationId xmlns:a16="http://schemas.microsoft.com/office/drawing/2014/main" id="{F96C964C-677D-784E-AF56-4836D76D96F0}"/>
              </a:ext>
            </a:extLst>
          </p:cNvPr>
          <p:cNvSpPr txBox="1"/>
          <p:nvPr/>
        </p:nvSpPr>
        <p:spPr>
          <a:xfrm>
            <a:off x="1366304"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9376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2257571011"/>
              </p:ext>
            </p:extLst>
          </p:nvPr>
        </p:nvGraphicFramePr>
        <p:xfrm>
          <a:off x="216948" y="2579581"/>
          <a:ext cx="6981873"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244673633"/>
              </p:ext>
            </p:extLst>
          </p:nvPr>
        </p:nvGraphicFramePr>
        <p:xfrm>
          <a:off x="7478487" y="4261899"/>
          <a:ext cx="4000499" cy="23009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7021285" y="2945492"/>
            <a:ext cx="5170715"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recall of 1, it has worst accuracy and precision.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sp>
        <p:nvSpPr>
          <p:cNvPr id="3" name="Oval 2">
            <a:extLst>
              <a:ext uri="{FF2B5EF4-FFF2-40B4-BE49-F238E27FC236}">
                <a16:creationId xmlns:a16="http://schemas.microsoft.com/office/drawing/2014/main" id="{992D8C7D-DD64-F845-92EC-2F8718173C1C}"/>
              </a:ext>
            </a:extLst>
          </p:cNvPr>
          <p:cNvSpPr/>
          <p:nvPr/>
        </p:nvSpPr>
        <p:spPr>
          <a:xfrm>
            <a:off x="892162" y="2945492"/>
            <a:ext cx="5976256" cy="1597046"/>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FC84F358-6173-5647-A232-0E024D32BD36}"/>
              </a:ext>
            </a:extLst>
          </p:cNvPr>
          <p:cNvSpPr/>
          <p:nvPr/>
        </p:nvSpPr>
        <p:spPr>
          <a:xfrm>
            <a:off x="9829801" y="5470072"/>
            <a:ext cx="881742" cy="1254936"/>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539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331921" y="738047"/>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475634"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5433622"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523391"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5433623"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505540"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209354" y="3474252"/>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552984"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552984"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93572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695090" y="2837794"/>
            <a:ext cx="5339256" cy="3970318"/>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sp>
        <p:nvSpPr>
          <p:cNvPr id="5" name="Oval 4">
            <a:extLst>
              <a:ext uri="{FF2B5EF4-FFF2-40B4-BE49-F238E27FC236}">
                <a16:creationId xmlns:a16="http://schemas.microsoft.com/office/drawing/2014/main" id="{8A814BBE-36EE-4492-87A0-0E9C037BE3A6}"/>
              </a:ext>
            </a:extLst>
          </p:cNvPr>
          <p:cNvSpPr/>
          <p:nvPr/>
        </p:nvSpPr>
        <p:spPr>
          <a:xfrm>
            <a:off x="567559" y="5538952"/>
            <a:ext cx="5969875"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8" y="2937738"/>
            <a:ext cx="6728768"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67559" y="5588924"/>
            <a:ext cx="5969875"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2025494" y="3846454"/>
            <a:ext cx="427808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2025494" y="4424631"/>
            <a:ext cx="4364795"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28457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6590"/>
            <a:ext cx="5864772"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5686097" y="2585545"/>
            <a:ext cx="6244119" cy="4247317"/>
          </a:xfrm>
          <a:prstGeom prst="rect">
            <a:avLst/>
          </a:prstGeom>
          <a:noFill/>
        </p:spPr>
        <p:txBody>
          <a:bodyPr wrap="square" rtlCol="0">
            <a:spAutoFit/>
          </a:bodyPr>
          <a:lstStyle/>
          <a:p>
            <a:pPr marL="285750" indent="-285750">
              <a:buFont typeface="Arial" panose="020B0604020202020204" pitchFamily="34" charset="0"/>
              <a:buChar char="•"/>
            </a:pP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181488" y="3880889"/>
            <a:ext cx="5133674" cy="3276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793343" y="2722038"/>
            <a:ext cx="4278086" cy="3276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181489" y="4803228"/>
            <a:ext cx="5133673" cy="31531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793342" y="4124115"/>
            <a:ext cx="4388257" cy="32765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61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extLst>
              <p:ext uri="{D42A27DB-BD31-4B8C-83A1-F6EECF244321}">
                <p14:modId xmlns:p14="http://schemas.microsoft.com/office/powerpoint/2010/main" val="3974704610"/>
              </p:ext>
            </p:extLst>
          </p:nvPr>
        </p:nvGraphicFramePr>
        <p:xfrm>
          <a:off x="413656"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7079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7587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74963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9496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5194644" y="3170608"/>
            <a:ext cx="1738798" cy="1748378"/>
          </a:xfrm>
          <a:prstGeom prst="ellipse">
            <a:avLst/>
          </a:prstGeom>
        </p:spPr>
      </p:pic>
    </p:spTree>
    <p:extLst>
      <p:ext uri="{BB962C8B-B14F-4D97-AF65-F5344CB8AC3E}">
        <p14:creationId xmlns:p14="http://schemas.microsoft.com/office/powerpoint/2010/main" val="1507715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3844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30421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399572" y="3151299"/>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1956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30598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9447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6822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2945403" y="547330"/>
            <a:ext cx="6301194" cy="923330"/>
          </a:xfrm>
          <a:prstGeom prst="rect">
            <a:avLst/>
          </a:prstGeom>
          <a:noFill/>
        </p:spPr>
        <p:txBody>
          <a:bodyPr wrap="square" rtlCol="0" anchor="ctr">
            <a:spAutoFit/>
          </a:bodyPr>
          <a:lstStyle/>
          <a:p>
            <a:r>
              <a:rPr lang="en-US" altLang="ko-KR" sz="5400" dirty="0">
                <a:solidFill>
                  <a:schemeClr val="bg1"/>
                </a:solidFill>
                <a:cs typeface="Arial" pitchFamily="34" charset="0"/>
              </a:rPr>
              <a:t>The 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32710"/>
          </a:xfrm>
          <a:prstGeom prst="rect">
            <a:avLst/>
          </a:prstGeom>
          <a:no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8" name="Rectangle 7">
            <a:extLst>
              <a:ext uri="{FF2B5EF4-FFF2-40B4-BE49-F238E27FC236}">
                <a16:creationId xmlns:a16="http://schemas.microsoft.com/office/drawing/2014/main" id="{A84DF81B-3F6B-4E4A-A5C6-AA9FEE1F486A}"/>
              </a:ext>
            </a:extLst>
          </p:cNvPr>
          <p:cNvSpPr/>
          <p:nvPr/>
        </p:nvSpPr>
        <p:spPr>
          <a:xfrm>
            <a:off x="6929824" y="349524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9893775" y="2814405"/>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10" name="Right Arrow 9">
            <a:extLst>
              <a:ext uri="{FF2B5EF4-FFF2-40B4-BE49-F238E27FC236}">
                <a16:creationId xmlns:a16="http://schemas.microsoft.com/office/drawing/2014/main" id="{CBB5CCE4-17F0-BA4A-9656-5844428AFC5A}"/>
              </a:ext>
            </a:extLst>
          </p:cNvPr>
          <p:cNvSpPr/>
          <p:nvPr/>
        </p:nvSpPr>
        <p:spPr>
          <a:xfrm>
            <a:off x="9290338" y="2814405"/>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A0B57418-D0BE-D24D-8248-B267A1031E2D}"/>
              </a:ext>
            </a:extLst>
          </p:cNvPr>
          <p:cNvSpPr/>
          <p:nvPr/>
        </p:nvSpPr>
        <p:spPr>
          <a:xfrm>
            <a:off x="9937940" y="3481437"/>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2" name="Right Arrow 11">
            <a:extLst>
              <a:ext uri="{FF2B5EF4-FFF2-40B4-BE49-F238E27FC236}">
                <a16:creationId xmlns:a16="http://schemas.microsoft.com/office/drawing/2014/main" id="{ED3EE3E5-4102-CA41-B159-B0B28E98E9C3}"/>
              </a:ext>
            </a:extLst>
          </p:cNvPr>
          <p:cNvSpPr/>
          <p:nvPr/>
        </p:nvSpPr>
        <p:spPr>
          <a:xfrm>
            <a:off x="9290338" y="3578439"/>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FB898621-901B-7C48-BC5A-090BBDA79EDD}"/>
              </a:ext>
            </a:extLst>
          </p:cNvPr>
          <p:cNvSpPr/>
          <p:nvPr/>
        </p:nvSpPr>
        <p:spPr>
          <a:xfrm>
            <a:off x="7418732" y="4399958"/>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47713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t>Features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577" y="68841"/>
            <a:ext cx="1265582" cy="126558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945091" y="3429000"/>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a:t>
            </a:r>
            <a:r>
              <a:rPr lang="en-US" dirty="0">
                <a:latin typeface="Arial" panose="020B0604020202020204" pitchFamily="34" charset="0"/>
              </a:rPr>
              <a:t> + cross-features</a:t>
            </a:r>
            <a:endParaRPr lang="en-US" dirty="0">
              <a:solidFill>
                <a:srgbClr val="FF0000"/>
              </a:solidFill>
              <a:latin typeface="Arial" panose="020B0604020202020204" pitchFamily="34" charset="0"/>
            </a:endParaRPr>
          </a:p>
        </p:txBody>
      </p:sp>
      <p:sp>
        <p:nvSpPr>
          <p:cNvPr id="5" name="TextBox 4">
            <a:extLst>
              <a:ext uri="{FF2B5EF4-FFF2-40B4-BE49-F238E27FC236}">
                <a16:creationId xmlns:a16="http://schemas.microsoft.com/office/drawing/2014/main" id="{76524E86-ECEF-DB45-B272-9C15DA3C6A3B}"/>
              </a:ext>
            </a:extLst>
          </p:cNvPr>
          <p:cNvSpPr txBox="1"/>
          <p:nvPr/>
        </p:nvSpPr>
        <p:spPr>
          <a:xfrm>
            <a:off x="0" y="1815416"/>
            <a:ext cx="6731532" cy="7017306"/>
          </a:xfrm>
          <a:prstGeom prst="rect">
            <a:avLst/>
          </a:prstGeom>
          <a:noFill/>
        </p:spPr>
        <p:txBody>
          <a:bodyPr wrap="square" rtlCol="0">
            <a:spAutoFit/>
          </a:bodyPr>
          <a:lstStyle/>
          <a:p>
            <a:r>
              <a:rPr lang="en-US" b="1" dirty="0"/>
              <a:t>Base Features</a:t>
            </a:r>
            <a:r>
              <a:rPr lang="en-US" dirty="0"/>
              <a:t>:  </a:t>
            </a:r>
            <a:r>
              <a:rPr lang="en-AU" dirty="0" err="1"/>
              <a:t>Business_Type__c</a:t>
            </a:r>
            <a:r>
              <a:rPr lang="en-AU" dirty="0"/>
              <a:t>, Industry, </a:t>
            </a:r>
            <a:r>
              <a:rPr lang="en-AU" dirty="0" err="1"/>
              <a:t>Industry_Sub_Type__c</a:t>
            </a:r>
            <a:r>
              <a:rPr lang="en-AU" dirty="0"/>
              <a:t>, </a:t>
            </a:r>
            <a:r>
              <a:rPr lang="en-AU" dirty="0" err="1"/>
              <a:t>Is_External__c</a:t>
            </a:r>
            <a:r>
              <a:rPr lang="en-AU" dirty="0"/>
              <a:t>, </a:t>
            </a:r>
            <a:r>
              <a:rPr lang="en-AU" dirty="0" err="1"/>
              <a:t>ParentId</a:t>
            </a:r>
            <a:r>
              <a:rPr lang="en-AU" dirty="0"/>
              <a:t>, </a:t>
            </a:r>
            <a:r>
              <a:rPr lang="en-AU" dirty="0" err="1"/>
              <a:t>RecordType.Name</a:t>
            </a:r>
            <a:endParaRPr lang="en-AU" dirty="0"/>
          </a:p>
          <a:p>
            <a:r>
              <a:rPr lang="en-AU" dirty="0" err="1"/>
              <a:t>RICE_Supported__c</a:t>
            </a:r>
            <a:r>
              <a:rPr lang="en-AU" dirty="0"/>
              <a:t>, </a:t>
            </a:r>
            <a:r>
              <a:rPr lang="en-AU" dirty="0" err="1"/>
              <a:t>Parent_Opportunity__c</a:t>
            </a:r>
            <a:r>
              <a:rPr lang="en-AU" dirty="0"/>
              <a:t>, </a:t>
            </a:r>
            <a:r>
              <a:rPr lang="en-AU" dirty="0" err="1"/>
              <a:t>CreatedMonth</a:t>
            </a:r>
            <a:r>
              <a:rPr lang="en-AU" dirty="0"/>
              <a:t>, </a:t>
            </a:r>
            <a:r>
              <a:rPr lang="en-AU" dirty="0" err="1"/>
              <a:t>CreatedYear</a:t>
            </a:r>
            <a:r>
              <a:rPr lang="en-AU" dirty="0"/>
              <a:t>, </a:t>
            </a:r>
            <a:r>
              <a:rPr lang="en-AU" dirty="0" err="1"/>
              <a:t>Lead_Faculty__c</a:t>
            </a:r>
            <a:r>
              <a:rPr lang="en-AU" dirty="0"/>
              <a:t>, </a:t>
            </a:r>
            <a:r>
              <a:rPr lang="en-AU" dirty="0" err="1"/>
              <a:t>Lead_School__c</a:t>
            </a:r>
            <a:r>
              <a:rPr lang="en-AU" dirty="0"/>
              <a:t>, , </a:t>
            </a:r>
            <a:r>
              <a:rPr lang="en-AU" dirty="0" err="1"/>
              <a:t>tasks_events</a:t>
            </a:r>
            <a:endParaRPr lang="en-AU" dirty="0"/>
          </a:p>
          <a:p>
            <a:endParaRPr lang="en-AU" dirty="0"/>
          </a:p>
          <a:p>
            <a:r>
              <a:rPr lang="en-AU" b="1" dirty="0"/>
              <a:t>Cross Features</a:t>
            </a:r>
            <a:r>
              <a:rPr lang="en-AU" dirty="0"/>
              <a:t>: </a:t>
            </a:r>
            <a:r>
              <a:rPr lang="en-AU" dirty="0" err="1"/>
              <a:t>oppo_Industry</a:t>
            </a:r>
            <a:r>
              <a:rPr lang="en-AU" dirty="0"/>
              <a:t>, </a:t>
            </a:r>
            <a:r>
              <a:rPr lang="en-AU" dirty="0" err="1"/>
              <a:t>fac_oppo</a:t>
            </a:r>
            <a:r>
              <a:rPr lang="en-AU" dirty="0"/>
              <a:t>, </a:t>
            </a:r>
            <a:r>
              <a:rPr lang="en-AU" dirty="0" err="1"/>
              <a:t>oppo_busi</a:t>
            </a:r>
            <a:endParaRPr lang="en-AU" dirty="0"/>
          </a:p>
          <a:p>
            <a:endParaRPr lang="en-AU" dirty="0"/>
          </a:p>
          <a:p>
            <a:endParaRPr lang="en-AU" dirty="0"/>
          </a:p>
          <a:p>
            <a:r>
              <a:rPr lang="en-AU" b="1" dirty="0"/>
              <a:t>Special Features</a:t>
            </a:r>
            <a:r>
              <a:rPr lang="en-AU" dirty="0"/>
              <a:t>: </a:t>
            </a:r>
            <a:r>
              <a:rPr lang="en-AU" dirty="0" err="1"/>
              <a:t>f_won_before</a:t>
            </a:r>
            <a:r>
              <a:rPr lang="en-AU" dirty="0"/>
              <a:t>, days, RN</a:t>
            </a:r>
          </a:p>
          <a:p>
            <a:endParaRPr lang="en-AU" dirty="0"/>
          </a:p>
          <a:p>
            <a:r>
              <a:rPr lang="en-AU" dirty="0"/>
              <a:t>RN, The total number of opportunities created with the same account</a:t>
            </a:r>
          </a:p>
          <a:p>
            <a:endParaRPr lang="en-AU" dirty="0"/>
          </a:p>
          <a:p>
            <a:r>
              <a:rPr lang="en-AU" b="1" dirty="0" err="1"/>
              <a:t>f_won_before</a:t>
            </a:r>
            <a:r>
              <a:rPr lang="en-AU" dirty="0"/>
              <a:t>: If a previous opportunity has been won with this account before.</a:t>
            </a:r>
          </a:p>
          <a:p>
            <a:endParaRPr lang="en-AU" dirty="0"/>
          </a:p>
          <a:p>
            <a:r>
              <a:rPr lang="en-AU" b="1" dirty="0"/>
              <a:t>Days</a:t>
            </a:r>
            <a:r>
              <a:rPr lang="en-AU" dirty="0"/>
              <a:t>: how many days the opportunity are open</a:t>
            </a:r>
          </a:p>
          <a:p>
            <a:endParaRPr lang="en-AU" dirty="0"/>
          </a:p>
          <a:p>
            <a:endParaRPr lang="en-AU" dirty="0"/>
          </a:p>
          <a:p>
            <a:endParaRPr lang="en-AU" dirty="0"/>
          </a:p>
          <a:p>
            <a:endParaRPr lang="en-AU" dirty="0"/>
          </a:p>
          <a:p>
            <a:endParaRPr lang="en-AU" dirty="0"/>
          </a:p>
          <a:p>
            <a:endParaRPr lang="en-AU" dirty="0"/>
          </a:p>
          <a:p>
            <a:endParaRPr lang="en-US" dirty="0"/>
          </a:p>
        </p:txBody>
      </p:sp>
      <p:sp>
        <p:nvSpPr>
          <p:cNvPr id="6" name="Rectangle 5">
            <a:extLst>
              <a:ext uri="{FF2B5EF4-FFF2-40B4-BE49-F238E27FC236}">
                <a16:creationId xmlns:a16="http://schemas.microsoft.com/office/drawing/2014/main" id="{769FDB09-3F31-9144-89FA-67E2BC150269}"/>
              </a:ext>
            </a:extLst>
          </p:cNvPr>
          <p:cNvSpPr/>
          <p:nvPr/>
        </p:nvSpPr>
        <p:spPr>
          <a:xfrm>
            <a:off x="6007123" y="1037982"/>
            <a:ext cx="6002412" cy="369332"/>
          </a:xfrm>
          <a:prstGeom prst="rect">
            <a:avLst/>
          </a:prstGeom>
        </p:spPr>
        <p:txBody>
          <a:bodyPr wrap="none">
            <a:spAutoFit/>
          </a:bodyPr>
          <a:lstStyle/>
          <a:p>
            <a:r>
              <a:rPr lang="en-US" altLang="zh-CN" b="1" dirty="0">
                <a:solidFill>
                  <a:srgbClr val="00B050"/>
                </a:solidFill>
              </a:rPr>
              <a:t>-</a:t>
            </a:r>
            <a:r>
              <a:rPr lang="zh-CN" altLang="en-US" b="1" dirty="0">
                <a:solidFill>
                  <a:srgbClr val="00B050"/>
                </a:solidFill>
              </a:rPr>
              <a:t> </a:t>
            </a:r>
            <a:r>
              <a:rPr lang="en-US" b="1" dirty="0">
                <a:solidFill>
                  <a:srgbClr val="00B050"/>
                </a:solidFill>
              </a:rPr>
              <a:t>Join Account, Opportunity, Tasks and Events tables</a:t>
            </a:r>
          </a:p>
        </p:txBody>
      </p:sp>
    </p:spTree>
    <p:extLst>
      <p:ext uri="{BB962C8B-B14F-4D97-AF65-F5344CB8AC3E}">
        <p14:creationId xmlns:p14="http://schemas.microsoft.com/office/powerpoint/2010/main" val="214668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ED53AC-DF85-2840-9E08-64D36C4C293A}"/>
              </a:ext>
            </a:extLst>
          </p:cNvPr>
          <p:cNvGrpSpPr/>
          <p:nvPr/>
        </p:nvGrpSpPr>
        <p:grpSpPr>
          <a:xfrm>
            <a:off x="2954673" y="309853"/>
            <a:ext cx="6282653" cy="6238293"/>
            <a:chOff x="4692796" y="465364"/>
            <a:chExt cx="6282653" cy="6238293"/>
          </a:xfrm>
        </p:grpSpPr>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8" name="TextBox 7">
              <a:extLst>
                <a:ext uri="{FF2B5EF4-FFF2-40B4-BE49-F238E27FC236}">
                  <a16:creationId xmlns:a16="http://schemas.microsoft.com/office/drawing/2014/main" id="{0FA5FA6F-AC96-BF4D-ABF7-C7917F0C5FD0}"/>
                </a:ext>
              </a:extLst>
            </p:cNvPr>
            <p:cNvSpPr txBox="1"/>
            <p:nvPr/>
          </p:nvSpPr>
          <p:spPr>
            <a:xfrm>
              <a:off x="5702228" y="6395880"/>
              <a:ext cx="3784672" cy="307777"/>
            </a:xfrm>
            <a:prstGeom prst="rect">
              <a:avLst/>
            </a:prstGeom>
            <a:noFill/>
          </p:spPr>
          <p:txBody>
            <a:bodyPr wrap="square" rtlCol="0">
              <a:spAutoFit/>
            </a:bodyPr>
            <a:lstStyle/>
            <a:p>
              <a:r>
                <a:rPr lang="en-US" sz="1400" dirty="0"/>
                <a:t>Closing month of the opportunities</a:t>
              </a:r>
            </a:p>
          </p:txBody>
        </p:sp>
      </p:gr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6" y="856790"/>
            <a:ext cx="10213662"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4724329"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929178"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1390</TotalTime>
  <Words>2498</Words>
  <Application>Microsoft Macintosh PowerPoint</Application>
  <PresentationFormat>Widescreen</PresentationFormat>
  <Paragraphs>321</Paragraphs>
  <Slides>21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120</cp:revision>
  <dcterms:created xsi:type="dcterms:W3CDTF">2020-10-19T03:32:08Z</dcterms:created>
  <dcterms:modified xsi:type="dcterms:W3CDTF">2020-10-21T07:10:33Z</dcterms:modified>
</cp:coreProperties>
</file>